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255" autoAdjust="0"/>
  </p:normalViewPr>
  <p:slideViewPr>
    <p:cSldViewPr snapToGrid="0">
      <p:cViewPr>
        <p:scale>
          <a:sx n="59" d="100"/>
          <a:sy n="59" d="100"/>
        </p:scale>
        <p:origin x="1140" y="3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B3FDA4-BC4C-403D-8B2D-197CD8521E95}" type="datetimeFigureOut">
              <a:rPr lang="en-US" smtClean="0"/>
              <a:t>9/3/2019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9CEE37-69B0-467C-B589-26613E88A453}" type="slidenum">
              <a:rPr lang="en-US" smtClean="0"/>
              <a:t>‹#›</a:t>
            </a:fld>
            <a:endParaRPr lang="en-US"/>
          </a:p>
        </p:txBody>
      </p:sp>
    </p:spTree>
    <p:extLst>
      <p:ext uri="{BB962C8B-B14F-4D97-AF65-F5344CB8AC3E}">
        <p14:creationId xmlns:p14="http://schemas.microsoft.com/office/powerpoint/2010/main" val="3247997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a:t>
            </a:fld>
            <a:endParaRPr lang="en-US"/>
          </a:p>
        </p:txBody>
      </p:sp>
    </p:spTree>
    <p:extLst>
      <p:ext uri="{BB962C8B-B14F-4D97-AF65-F5344CB8AC3E}">
        <p14:creationId xmlns:p14="http://schemas.microsoft.com/office/powerpoint/2010/main" val="322630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page, I have summarized the case I am tasked with. I am the marketing</a:t>
            </a:r>
            <a:r>
              <a:rPr lang="en-US" baseline="0" dirty="0" smtClean="0"/>
              <a:t> manager of Samsung group and am required to make decisions that will help the company realize profit and remain competitive.</a:t>
            </a:r>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2</a:t>
            </a:fld>
            <a:endParaRPr lang="en-US"/>
          </a:p>
        </p:txBody>
      </p:sp>
    </p:spTree>
    <p:extLst>
      <p:ext uri="{BB962C8B-B14F-4D97-AF65-F5344CB8AC3E}">
        <p14:creationId xmlns:p14="http://schemas.microsoft.com/office/powerpoint/2010/main" val="234387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aim</a:t>
            </a:r>
            <a:r>
              <a:rPr lang="en-US" baseline="0" dirty="0" smtClean="0"/>
              <a:t> of this study is to </a:t>
            </a:r>
            <a:r>
              <a:rPr lang="en-US" dirty="0" smtClean="0"/>
              <a:t>Discuss the role of pricing strategy in marketing, Help develop better understanding of the steps involved in product development, Expound on the role of marketing managers in product development, helps appreciate the importance of PLC,</a:t>
            </a:r>
            <a:r>
              <a:rPr lang="en-US" baseline="0" dirty="0" smtClean="0"/>
              <a:t> and o</a:t>
            </a:r>
            <a:r>
              <a:rPr lang="en-US" dirty="0" smtClean="0"/>
              <a:t>utlines and explain the various stages of product life cycle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a marketing manager</a:t>
            </a:r>
            <a:r>
              <a:rPr lang="en-US" baseline="0" dirty="0" smtClean="0"/>
              <a:t> I need to have the knowledge on product </a:t>
            </a:r>
            <a:r>
              <a:rPr lang="en-US" baseline="0" dirty="0" err="1" smtClean="0"/>
              <a:t>lifr</a:t>
            </a:r>
            <a:r>
              <a:rPr lang="en-US" baseline="0" dirty="0" smtClean="0"/>
              <a:t> cycle as well as understand the marketing and pricing </a:t>
            </a:r>
            <a:r>
              <a:rPr lang="en-US" baseline="0" dirty="0" err="1" smtClean="0"/>
              <a:t>sttrategy</a:t>
            </a:r>
            <a:endParaRPr lang="en-US" dirty="0" smtClean="0"/>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3</a:t>
            </a:fld>
            <a:endParaRPr lang="en-US"/>
          </a:p>
        </p:txBody>
      </p:sp>
    </p:spTree>
    <p:extLst>
      <p:ext uri="{BB962C8B-B14F-4D97-AF65-F5344CB8AC3E}">
        <p14:creationId xmlns:p14="http://schemas.microsoft.com/office/powerpoint/2010/main" val="13713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PLC is a concept that looks at the different stages of new and existing product development; from when the concept is developed to when the product reaches the consumer. </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PLC checks the progress of a product from one stage to another and by doing so, changes can be made at each stage to improve efficiency and quality of the product if need be.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PLC factors certain parameters such as market research, competitive pricing, quality, and customer demand.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B9CEE37-69B0-467C-B589-26613E88A453}" type="slidenum">
              <a:rPr lang="en-US" smtClean="0"/>
              <a:t>4</a:t>
            </a:fld>
            <a:endParaRPr lang="en-US"/>
          </a:p>
        </p:txBody>
      </p:sp>
    </p:spTree>
    <p:extLst>
      <p:ext uri="{BB962C8B-B14F-4D97-AF65-F5344CB8AC3E}">
        <p14:creationId xmlns:p14="http://schemas.microsoft.com/office/powerpoint/2010/main" val="1859060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a:t>
            </a:r>
            <a:r>
              <a:rPr lang="en-US" baseline="0" dirty="0" smtClean="0"/>
              <a:t> life cycle has the following benefits</a:t>
            </a:r>
          </a:p>
          <a:p>
            <a:pPr marL="228600" indent="-228600">
              <a:buAutoNum type="arabicPeriod"/>
            </a:pPr>
            <a:r>
              <a:rPr lang="en-US" baseline="0" dirty="0" smtClean="0"/>
              <a:t>Enables the firm develop ideas of product needs and identify its position in the market.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Ensure a company is on the growth path and to sustain its revenues.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PLC acts a forecasting tool.  Can be used to predict future of a product or it performance in the future.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Helps in making the customer aware of the product through promotion</a:t>
            </a:r>
            <a:r>
              <a:rPr lang="en-US" baseline="0" dirty="0" smtClean="0"/>
              <a:t>, brand </a:t>
            </a:r>
            <a:r>
              <a:rPr lang="en-US" baseline="0" dirty="0" err="1" smtClean="0"/>
              <a:t>awarwenss</a:t>
            </a:r>
            <a:r>
              <a:rPr lang="en-US" baseline="0" dirty="0" smtClean="0"/>
              <a:t>, and campaign through existing medium </a:t>
            </a:r>
            <a:r>
              <a:rPr lang="en-US" baseline="0" dirty="0" err="1" smtClean="0"/>
              <a:t>sach</a:t>
            </a:r>
            <a:r>
              <a:rPr lang="en-US" baseline="0" dirty="0" smtClean="0"/>
              <a:t> as advertisement.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Quality control- PLC ensures the final product as it is tracked along the way and changes are made along the way to maintain quality.</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smtClean="0"/>
          </a:p>
          <a:p>
            <a:pPr marL="228600" indent="-228600">
              <a:buAutoNum type="arabicPeriod"/>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5</a:t>
            </a:fld>
            <a:endParaRPr lang="en-US"/>
          </a:p>
        </p:txBody>
      </p:sp>
    </p:spTree>
    <p:extLst>
      <p:ext uri="{BB962C8B-B14F-4D97-AF65-F5344CB8AC3E}">
        <p14:creationId xmlns:p14="http://schemas.microsoft.com/office/powerpoint/2010/main" val="25812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t>If the PLC is not monitored, the company is likely to Experience declining sales, low quality product, reduced tolerance to competition and it won’t be able to meet customer needs and would likely lead to loss of market share (Baker, 2016).</a:t>
            </a:r>
          </a:p>
          <a:p>
            <a:pPr>
              <a:lnSpc>
                <a:spcPct val="200000"/>
              </a:lnSpc>
            </a:pPr>
            <a:r>
              <a:rPr lang="en-US" dirty="0" smtClean="0"/>
              <a:t>For example, when Samsung Group introduced Galaxy note 8 in the market, The phone experienced challenges in its battery as it was overheating and cases of exploding were reported. Although customers who had bought the phone, we refunded, the company images was dented as customer lost confidence with the company.</a:t>
            </a:r>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6</a:t>
            </a:fld>
            <a:endParaRPr lang="en-US"/>
          </a:p>
        </p:txBody>
      </p:sp>
    </p:spTree>
    <p:extLst>
      <p:ext uri="{BB962C8B-B14F-4D97-AF65-F5344CB8AC3E}">
        <p14:creationId xmlns:p14="http://schemas.microsoft.com/office/powerpoint/2010/main" val="83072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Samsung boast of robust technology in its devices. They have sparked innovation that has driven its customer looking for greater product in the future. Samsung carries out vigorous campaign on its new product to create brand awareness.</a:t>
            </a:r>
          </a:p>
          <a:p>
            <a:pPr marL="0" indent="0">
              <a:lnSpc>
                <a:spcPct val="200000"/>
              </a:lnSpc>
              <a:buNone/>
            </a:pPr>
            <a:r>
              <a:rPr lang="en-US" dirty="0" smtClean="0"/>
              <a:t>In addition, the company's marketing strategy is phenomenal as it incorporates all aspect of a vibrant marketing strategy. They include; marketing mix, marketing mix price strategy, competitive pricing, promotion, and customer service. All this aspects have helped Samsung become one of the tech companies globally.</a:t>
            </a:r>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7</a:t>
            </a:fld>
            <a:endParaRPr lang="en-US"/>
          </a:p>
        </p:txBody>
      </p:sp>
    </p:spTree>
    <p:extLst>
      <p:ext uri="{BB962C8B-B14F-4D97-AF65-F5344CB8AC3E}">
        <p14:creationId xmlns:p14="http://schemas.microsoft.com/office/powerpoint/2010/main" val="317566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Brand equity is the sum of your experiences with the company. It is neither a product or a service. It is of two types; positive (customer trust the brand and have positive opinion) and negative (Customer have a bad experience and the hold negative thoughts about the brand).</a:t>
            </a:r>
          </a:p>
          <a:p>
            <a:pPr marL="0" indent="0">
              <a:lnSpc>
                <a:spcPct val="200000"/>
              </a:lnSpc>
              <a:buNone/>
            </a:pPr>
            <a:r>
              <a:rPr lang="en-US" dirty="0" smtClean="0"/>
              <a:t>Brand equity can be used to improve the image of a product by 4 main ways; quality product and service, competitive analysis, consistent brand image, and good customer service (Listening to your customers).</a:t>
            </a:r>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8</a:t>
            </a:fld>
            <a:endParaRPr lang="en-US"/>
          </a:p>
        </p:txBody>
      </p:sp>
    </p:spTree>
    <p:extLst>
      <p:ext uri="{BB962C8B-B14F-4D97-AF65-F5344CB8AC3E}">
        <p14:creationId xmlns:p14="http://schemas.microsoft.com/office/powerpoint/2010/main" val="3860282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There are four stages of product development; introduction, growth, maturity,</a:t>
            </a:r>
            <a:r>
              <a:rPr lang="en-US" baseline="0" dirty="0" smtClean="0"/>
              <a:t> and decline as illustrated in the chart</a:t>
            </a:r>
            <a:endParaRPr lang="en-US" dirty="0" smtClean="0"/>
          </a:p>
          <a:p>
            <a:pPr>
              <a:lnSpc>
                <a:spcPct val="200000"/>
              </a:lnSpc>
              <a:buNone/>
            </a:pPr>
            <a:r>
              <a:rPr lang="en-US" dirty="0" smtClean="0"/>
              <a:t>We</a:t>
            </a:r>
            <a:r>
              <a:rPr lang="en-US" baseline="0" dirty="0" smtClean="0"/>
              <a:t> will discuss each stage in the preceding slides to develop better understanding of the activities involved</a:t>
            </a:r>
            <a:endParaRPr lang="en-US" dirty="0" smtClean="0"/>
          </a:p>
        </p:txBody>
      </p:sp>
      <p:sp>
        <p:nvSpPr>
          <p:cNvPr id="4" name="Slide Number Placeholder 3"/>
          <p:cNvSpPr>
            <a:spLocks noGrp="1"/>
          </p:cNvSpPr>
          <p:nvPr>
            <p:ph type="sldNum" sz="quarter" idx="10"/>
          </p:nvPr>
        </p:nvSpPr>
        <p:spPr/>
        <p:txBody>
          <a:bodyPr/>
          <a:lstStyle/>
          <a:p>
            <a:fld id="{2B9CEE37-69B0-467C-B589-26613E88A453}" type="slidenum">
              <a:rPr lang="en-US" smtClean="0"/>
              <a:t>9</a:t>
            </a:fld>
            <a:endParaRPr lang="en-US"/>
          </a:p>
        </p:txBody>
      </p:sp>
    </p:spTree>
    <p:extLst>
      <p:ext uri="{BB962C8B-B14F-4D97-AF65-F5344CB8AC3E}">
        <p14:creationId xmlns:p14="http://schemas.microsoft.com/office/powerpoint/2010/main" val="3498085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This is the initial stage of product development. The main goal is to create awareness about the product. It is characterized by low profit, high operating cost, Low sales, little or no competition, and prices are low.</a:t>
            </a:r>
          </a:p>
          <a:p>
            <a:pPr marL="0" indent="0">
              <a:lnSpc>
                <a:spcPct val="200000"/>
              </a:lnSpc>
              <a:buNone/>
            </a:pPr>
            <a:r>
              <a:rPr lang="en-US" dirty="0" smtClean="0"/>
              <a:t>In the introduction stage of Samsung Note series, the company carried vigorous brand awareness, experienced low sales, and high cost of operation</a:t>
            </a:r>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10</a:t>
            </a:fld>
            <a:endParaRPr lang="en-US"/>
          </a:p>
        </p:txBody>
      </p:sp>
    </p:spTree>
    <p:extLst>
      <p:ext uri="{BB962C8B-B14F-4D97-AF65-F5344CB8AC3E}">
        <p14:creationId xmlns:p14="http://schemas.microsoft.com/office/powerpoint/2010/main" val="888374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This is the second stage of product development. Here, the product is at peak. The sales are high due to increased customer demand resulting from the vigorous marketing campaign. The company here is to maintain the customer loyalty to the product by continually improving the quality of the product (Toni, 2017). </a:t>
            </a:r>
          </a:p>
          <a:p>
            <a:pPr marL="0" indent="0">
              <a:lnSpc>
                <a:spcPct val="200000"/>
              </a:lnSpc>
              <a:buNone/>
            </a:pPr>
            <a:r>
              <a:rPr lang="en-US" dirty="0" smtClean="0"/>
              <a:t>Samsung has consistently continued to offer quality product in the market that remain competitive. It releases new product every year to match this need.</a:t>
            </a:r>
          </a:p>
          <a:p>
            <a:pPr marL="0" indent="0">
              <a:lnSpc>
                <a:spcPct val="200000"/>
              </a:lnSpc>
              <a:buNone/>
            </a:pPr>
            <a:r>
              <a:rPr lang="en-US" dirty="0" smtClean="0"/>
              <a:t>Therefore, this stage is characterized by High demand, increased sales, increased revenue, competition arises.</a:t>
            </a:r>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11</a:t>
            </a:fld>
            <a:endParaRPr lang="en-US"/>
          </a:p>
        </p:txBody>
      </p:sp>
    </p:spTree>
    <p:extLst>
      <p:ext uri="{BB962C8B-B14F-4D97-AF65-F5344CB8AC3E}">
        <p14:creationId xmlns:p14="http://schemas.microsoft.com/office/powerpoint/2010/main" val="2153289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At this stage, the customers are fully aware of the product. There is decreased sales due to increased competition. The company needs to develop a strategy to counter the competition.</a:t>
            </a:r>
          </a:p>
          <a:p>
            <a:pPr marL="0" indent="0">
              <a:lnSpc>
                <a:spcPct val="200000"/>
              </a:lnSpc>
              <a:buNone/>
            </a:pPr>
            <a:r>
              <a:rPr lang="en-US" dirty="0" smtClean="0"/>
              <a:t>Characteristic: high level of competition, Customers are fully aware of product, high market share, high profits, and high prices.</a:t>
            </a:r>
          </a:p>
          <a:p>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12</a:t>
            </a:fld>
            <a:endParaRPr lang="en-US"/>
          </a:p>
        </p:txBody>
      </p:sp>
    </p:spTree>
    <p:extLst>
      <p:ext uri="{BB962C8B-B14F-4D97-AF65-F5344CB8AC3E}">
        <p14:creationId xmlns:p14="http://schemas.microsoft.com/office/powerpoint/2010/main" val="1697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None/>
            </a:pPr>
            <a:r>
              <a:rPr lang="en-US" dirty="0" smtClean="0"/>
              <a:t>It is the last stage and there is decreased sales due to change in customer preference, changes in technology, poor customer service, and low quality product.</a:t>
            </a:r>
          </a:p>
          <a:p>
            <a:pPr marL="0" indent="0">
              <a:lnSpc>
                <a:spcPct val="200000"/>
              </a:lnSpc>
              <a:buNone/>
            </a:pPr>
            <a:r>
              <a:rPr lang="en-US" dirty="0" smtClean="0"/>
              <a:t>The company experiences low sale, low revenue, and high competition.</a:t>
            </a:r>
          </a:p>
          <a:p>
            <a:r>
              <a:rPr lang="en-US" dirty="0" smtClean="0"/>
              <a:t>At this stage, there few options left for the company</a:t>
            </a:r>
          </a:p>
          <a:p>
            <a:pPr marL="228600" indent="-228600">
              <a:buAutoNum type="arabicPeriod"/>
            </a:pPr>
            <a:r>
              <a:rPr lang="en-US" dirty="0" smtClean="0"/>
              <a:t>Either sustain</a:t>
            </a:r>
            <a:r>
              <a:rPr lang="en-US" baseline="0" dirty="0" smtClean="0"/>
              <a:t> the product in the market</a:t>
            </a:r>
          </a:p>
          <a:p>
            <a:pPr marL="228600" indent="-228600">
              <a:buAutoNum type="arabicPeriod"/>
            </a:pPr>
            <a:r>
              <a:rPr lang="en-US" baseline="0" dirty="0" smtClean="0"/>
              <a:t>Reduce cost involved</a:t>
            </a:r>
          </a:p>
          <a:p>
            <a:pPr marL="228600" indent="-228600">
              <a:buAutoNum type="arabicPeriod"/>
            </a:pPr>
            <a:r>
              <a:rPr lang="en-US" baseline="0" dirty="0" smtClean="0"/>
              <a:t>Harvest the product and sell to its loyal customers</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13</a:t>
            </a:fld>
            <a:endParaRPr lang="en-US"/>
          </a:p>
        </p:txBody>
      </p:sp>
    </p:spTree>
    <p:extLst>
      <p:ext uri="{BB962C8B-B14F-4D97-AF65-F5344CB8AC3E}">
        <p14:creationId xmlns:p14="http://schemas.microsoft.com/office/powerpoint/2010/main" val="1728119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work</a:t>
            </a:r>
            <a:r>
              <a:rPr lang="en-US" baseline="0" dirty="0" smtClean="0"/>
              <a:t> is cited appropriated as shown here</a:t>
            </a:r>
            <a:endParaRPr lang="en-US" dirty="0"/>
          </a:p>
        </p:txBody>
      </p:sp>
      <p:sp>
        <p:nvSpPr>
          <p:cNvPr id="4" name="Slide Number Placeholder 3"/>
          <p:cNvSpPr>
            <a:spLocks noGrp="1"/>
          </p:cNvSpPr>
          <p:nvPr>
            <p:ph type="sldNum" sz="quarter" idx="10"/>
          </p:nvPr>
        </p:nvSpPr>
        <p:spPr/>
        <p:txBody>
          <a:bodyPr/>
          <a:lstStyle/>
          <a:p>
            <a:fld id="{2B9CEE37-69B0-467C-B589-26613E88A453}" type="slidenum">
              <a:rPr lang="en-US" smtClean="0"/>
              <a:t>14</a:t>
            </a:fld>
            <a:endParaRPr lang="en-US"/>
          </a:p>
        </p:txBody>
      </p:sp>
    </p:spTree>
    <p:extLst>
      <p:ext uri="{BB962C8B-B14F-4D97-AF65-F5344CB8AC3E}">
        <p14:creationId xmlns:p14="http://schemas.microsoft.com/office/powerpoint/2010/main" val="2506243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36134"/>
            <a:ext cx="7766936" cy="1646302"/>
          </a:xfrm>
        </p:spPr>
        <p:txBody>
          <a:bodyPr/>
          <a:lstStyle/>
          <a:p>
            <a:pPr algn="ctr"/>
            <a:r>
              <a:rPr lang="en-US" sz="3600" dirty="0" smtClean="0"/>
              <a:t>Product Life Cycle</a:t>
            </a:r>
            <a:endParaRPr lang="en-US" sz="3600" dirty="0"/>
          </a:p>
        </p:txBody>
      </p:sp>
      <p:sp>
        <p:nvSpPr>
          <p:cNvPr id="4" name="TextBox 3"/>
          <p:cNvSpPr txBox="1"/>
          <p:nvPr/>
        </p:nvSpPr>
        <p:spPr>
          <a:xfrm>
            <a:off x="2662766" y="2890807"/>
            <a:ext cx="5052485" cy="646331"/>
          </a:xfrm>
          <a:prstGeom prst="rect">
            <a:avLst/>
          </a:prstGeom>
          <a:noFill/>
        </p:spPr>
        <p:txBody>
          <a:bodyPr wrap="square" rtlCol="0">
            <a:spAutoFit/>
          </a:bodyPr>
          <a:lstStyle/>
          <a:p>
            <a:pPr algn="ctr"/>
            <a:r>
              <a:rPr lang="en-US" sz="3600" dirty="0" smtClean="0">
                <a:solidFill>
                  <a:schemeClr val="accent1"/>
                </a:solidFill>
                <a:latin typeface="+mj-lt"/>
              </a:rPr>
              <a:t>Name</a:t>
            </a:r>
            <a:endParaRPr lang="en-US" sz="3600" dirty="0">
              <a:solidFill>
                <a:schemeClr val="accent1"/>
              </a:solidFill>
              <a:latin typeface="+mj-lt"/>
            </a:endParaRPr>
          </a:p>
        </p:txBody>
      </p:sp>
      <p:sp>
        <p:nvSpPr>
          <p:cNvPr id="5" name="TextBox 4"/>
          <p:cNvSpPr txBox="1"/>
          <p:nvPr/>
        </p:nvSpPr>
        <p:spPr>
          <a:xfrm>
            <a:off x="3800631" y="3508249"/>
            <a:ext cx="2776754" cy="646331"/>
          </a:xfrm>
          <a:prstGeom prst="rect">
            <a:avLst/>
          </a:prstGeom>
          <a:noFill/>
        </p:spPr>
        <p:txBody>
          <a:bodyPr wrap="square" rtlCol="0">
            <a:spAutoFit/>
          </a:bodyPr>
          <a:lstStyle/>
          <a:p>
            <a:pPr algn="ctr"/>
            <a:r>
              <a:rPr lang="en-US" sz="3600" dirty="0" smtClean="0">
                <a:solidFill>
                  <a:schemeClr val="accent1"/>
                </a:solidFill>
                <a:latin typeface="+mj-lt"/>
              </a:rPr>
              <a:t>Course</a:t>
            </a:r>
            <a:endParaRPr lang="en-US" sz="3600" dirty="0">
              <a:solidFill>
                <a:schemeClr val="accent1"/>
              </a:solidFill>
              <a:latin typeface="+mj-lt"/>
            </a:endParaRPr>
          </a:p>
        </p:txBody>
      </p:sp>
      <p:sp>
        <p:nvSpPr>
          <p:cNvPr id="6" name="TextBox 5"/>
          <p:cNvSpPr txBox="1"/>
          <p:nvPr/>
        </p:nvSpPr>
        <p:spPr>
          <a:xfrm>
            <a:off x="4374091" y="4125691"/>
            <a:ext cx="1629834" cy="646331"/>
          </a:xfrm>
          <a:prstGeom prst="rect">
            <a:avLst/>
          </a:prstGeom>
          <a:noFill/>
        </p:spPr>
        <p:txBody>
          <a:bodyPr wrap="square" rtlCol="0">
            <a:spAutoFit/>
          </a:bodyPr>
          <a:lstStyle/>
          <a:p>
            <a:pPr algn="ctr"/>
            <a:r>
              <a:rPr lang="en-US" sz="3600" dirty="0" smtClean="0">
                <a:solidFill>
                  <a:schemeClr val="accent1"/>
                </a:solidFill>
                <a:latin typeface="+mj-lt"/>
              </a:rPr>
              <a:t>Date</a:t>
            </a:r>
            <a:endParaRPr lang="en-US" sz="3600" dirty="0">
              <a:solidFill>
                <a:schemeClr val="accent1"/>
              </a:solidFill>
              <a:latin typeface="+mj-lt"/>
            </a:endParaRPr>
          </a:p>
        </p:txBody>
      </p:sp>
    </p:spTree>
    <p:extLst>
      <p:ext uri="{BB962C8B-B14F-4D97-AF65-F5344CB8AC3E}">
        <p14:creationId xmlns:p14="http://schemas.microsoft.com/office/powerpoint/2010/main" val="1425567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9813"/>
          </a:xfrm>
        </p:spPr>
        <p:txBody>
          <a:bodyPr/>
          <a:lstStyle/>
          <a:p>
            <a:pPr algn="ctr"/>
            <a:r>
              <a:rPr lang="en-US" dirty="0" smtClean="0"/>
              <a:t>Introduction</a:t>
            </a:r>
            <a:endParaRPr lang="en-US" dirty="0"/>
          </a:p>
        </p:txBody>
      </p:sp>
      <p:sp>
        <p:nvSpPr>
          <p:cNvPr id="3" name="Content Placeholder 2"/>
          <p:cNvSpPr>
            <a:spLocks noGrp="1"/>
          </p:cNvSpPr>
          <p:nvPr>
            <p:ph idx="1"/>
          </p:nvPr>
        </p:nvSpPr>
        <p:spPr>
          <a:xfrm>
            <a:off x="677334" y="1389413"/>
            <a:ext cx="8596668" cy="4723201"/>
          </a:xfrm>
        </p:spPr>
        <p:txBody>
          <a:bodyPr/>
          <a:lstStyle/>
          <a:p>
            <a:pPr>
              <a:lnSpc>
                <a:spcPct val="200000"/>
              </a:lnSpc>
            </a:pPr>
            <a:r>
              <a:rPr lang="en-US" dirty="0" smtClean="0"/>
              <a:t>Case: I’m the marketing manager of Samsung Group. I am tasked to foresee the success of the company’s products. As a marketing manager, I monitor the stages of Product </a:t>
            </a:r>
            <a:r>
              <a:rPr lang="en-US" dirty="0"/>
              <a:t>L</a:t>
            </a:r>
            <a:r>
              <a:rPr lang="en-US" dirty="0" smtClean="0"/>
              <a:t>ife </a:t>
            </a:r>
            <a:r>
              <a:rPr lang="en-US" dirty="0"/>
              <a:t>C</a:t>
            </a:r>
            <a:r>
              <a:rPr lang="en-US" dirty="0" smtClean="0"/>
              <a:t>ycle (PLC)  and adjust the different stages of development to ensure that the final product is of high quality, and satisfy the customer needs.</a:t>
            </a:r>
          </a:p>
          <a:p>
            <a:pPr>
              <a:lnSpc>
                <a:spcPct val="200000"/>
              </a:lnSpc>
            </a:pPr>
            <a:r>
              <a:rPr lang="en-US" dirty="0" smtClean="0"/>
              <a:t>At each stage, I’m required to make decision regarding our product, pricing strategy, managing competition, as well as ensure our company maintain profit.</a:t>
            </a:r>
            <a:endParaRPr lang="en-US" dirty="0"/>
          </a:p>
        </p:txBody>
      </p:sp>
    </p:spTree>
    <p:extLst>
      <p:ext uri="{BB962C8B-B14F-4D97-AF65-F5344CB8AC3E}">
        <p14:creationId xmlns:p14="http://schemas.microsoft.com/office/powerpoint/2010/main" val="861684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9813"/>
          </a:xfrm>
        </p:spPr>
        <p:txBody>
          <a:bodyPr/>
          <a:lstStyle/>
          <a:p>
            <a:pPr algn="ctr"/>
            <a:r>
              <a:rPr lang="en-US" dirty="0" smtClean="0"/>
              <a:t>Goals of the Study</a:t>
            </a:r>
            <a:endParaRPr lang="en-US" dirty="0"/>
          </a:p>
        </p:txBody>
      </p:sp>
      <p:sp>
        <p:nvSpPr>
          <p:cNvPr id="3" name="Content Placeholder 2"/>
          <p:cNvSpPr>
            <a:spLocks noGrp="1"/>
          </p:cNvSpPr>
          <p:nvPr>
            <p:ph idx="1"/>
          </p:nvPr>
        </p:nvSpPr>
        <p:spPr>
          <a:xfrm>
            <a:off x="677334" y="1389413"/>
            <a:ext cx="8596668" cy="4723201"/>
          </a:xfrm>
        </p:spPr>
        <p:txBody>
          <a:bodyPr/>
          <a:lstStyle/>
          <a:p>
            <a:pPr>
              <a:lnSpc>
                <a:spcPct val="200000"/>
              </a:lnSpc>
            </a:pPr>
            <a:r>
              <a:rPr lang="en-US" dirty="0" smtClean="0"/>
              <a:t>Help develop better understanding of the steps involved in product development.</a:t>
            </a:r>
          </a:p>
          <a:p>
            <a:pPr>
              <a:lnSpc>
                <a:spcPct val="200000"/>
              </a:lnSpc>
            </a:pPr>
            <a:r>
              <a:rPr lang="en-US" dirty="0" smtClean="0"/>
              <a:t>Discuss the role of pricing strategy in </a:t>
            </a:r>
            <a:r>
              <a:rPr lang="en-US" dirty="0" smtClean="0"/>
              <a:t>marketing.</a:t>
            </a:r>
            <a:endParaRPr lang="en-US" dirty="0" smtClean="0"/>
          </a:p>
          <a:p>
            <a:pPr>
              <a:lnSpc>
                <a:spcPct val="200000"/>
              </a:lnSpc>
            </a:pPr>
            <a:r>
              <a:rPr lang="en-US" dirty="0" smtClean="0"/>
              <a:t>Expound on the role of marketing managers in product development.</a:t>
            </a:r>
          </a:p>
          <a:p>
            <a:pPr>
              <a:lnSpc>
                <a:spcPct val="200000"/>
              </a:lnSpc>
            </a:pPr>
            <a:r>
              <a:rPr lang="en-US" dirty="0" smtClean="0"/>
              <a:t>Outline and explain the various stages of product life cycle</a:t>
            </a:r>
          </a:p>
          <a:p>
            <a:pPr>
              <a:lnSpc>
                <a:spcPct val="200000"/>
              </a:lnSpc>
            </a:pPr>
            <a:r>
              <a:rPr lang="en-US" dirty="0" smtClean="0"/>
              <a:t>Helps appreciate the importance of PLC</a:t>
            </a:r>
            <a:endParaRPr lang="en-US" dirty="0"/>
          </a:p>
        </p:txBody>
      </p:sp>
    </p:spTree>
    <p:extLst>
      <p:ext uri="{BB962C8B-B14F-4D97-AF65-F5344CB8AC3E}">
        <p14:creationId xmlns:p14="http://schemas.microsoft.com/office/powerpoint/2010/main" val="42008345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9813"/>
          </a:xfrm>
        </p:spPr>
        <p:txBody>
          <a:bodyPr/>
          <a:lstStyle/>
          <a:p>
            <a:pPr algn="ctr"/>
            <a:r>
              <a:rPr lang="en-US" dirty="0" smtClean="0"/>
              <a:t>Concept of Product Life Cycle</a:t>
            </a:r>
            <a:endParaRPr lang="en-US" dirty="0"/>
          </a:p>
        </p:txBody>
      </p:sp>
      <p:sp>
        <p:nvSpPr>
          <p:cNvPr id="3" name="Content Placeholder 2"/>
          <p:cNvSpPr>
            <a:spLocks noGrp="1"/>
          </p:cNvSpPr>
          <p:nvPr>
            <p:ph idx="1"/>
          </p:nvPr>
        </p:nvSpPr>
        <p:spPr>
          <a:xfrm>
            <a:off x="677334" y="1389413"/>
            <a:ext cx="8596668" cy="4723201"/>
          </a:xfrm>
        </p:spPr>
        <p:txBody>
          <a:bodyPr>
            <a:normAutofit lnSpcReduction="10000"/>
          </a:bodyPr>
          <a:lstStyle/>
          <a:p>
            <a:pPr>
              <a:lnSpc>
                <a:spcPct val="200000"/>
              </a:lnSpc>
            </a:pPr>
            <a:r>
              <a:rPr lang="en-US" dirty="0" smtClean="0"/>
              <a:t>PLC is a concept that looks at the different stages of new and existing product development; from when the concept is developed to when the product reaches the consumer. </a:t>
            </a:r>
          </a:p>
          <a:p>
            <a:pPr>
              <a:lnSpc>
                <a:spcPct val="200000"/>
              </a:lnSpc>
            </a:pPr>
            <a:r>
              <a:rPr lang="en-US" dirty="0" smtClean="0"/>
              <a:t>PLC checks the progress of a </a:t>
            </a:r>
            <a:r>
              <a:rPr lang="en-US" dirty="0"/>
              <a:t>p</a:t>
            </a:r>
            <a:r>
              <a:rPr lang="en-US" dirty="0" smtClean="0"/>
              <a:t>roduct from one stage to another and by doing so, changes can be made at each stage to improve efficiency and quality of the product if need be.</a:t>
            </a:r>
          </a:p>
          <a:p>
            <a:pPr>
              <a:lnSpc>
                <a:spcPct val="200000"/>
              </a:lnSpc>
            </a:pPr>
            <a:r>
              <a:rPr lang="en-US" dirty="0" smtClean="0"/>
              <a:t>PLC factors certain parameters such as market research, competitive pricing, quality, and customer demand.</a:t>
            </a:r>
            <a:endParaRPr lang="en-US" dirty="0"/>
          </a:p>
        </p:txBody>
      </p:sp>
    </p:spTree>
    <p:extLst>
      <p:ext uri="{BB962C8B-B14F-4D97-AF65-F5344CB8AC3E}">
        <p14:creationId xmlns:p14="http://schemas.microsoft.com/office/powerpoint/2010/main" val="2370320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9813"/>
          </a:xfrm>
        </p:spPr>
        <p:txBody>
          <a:bodyPr/>
          <a:lstStyle/>
          <a:p>
            <a:pPr algn="ctr"/>
            <a:r>
              <a:rPr lang="en-US" dirty="0" smtClean="0"/>
              <a:t>Significance of Product Life Cycle</a:t>
            </a:r>
            <a:endParaRPr lang="en-US" dirty="0"/>
          </a:p>
        </p:txBody>
      </p:sp>
      <p:sp>
        <p:nvSpPr>
          <p:cNvPr id="3" name="Content Placeholder 2"/>
          <p:cNvSpPr>
            <a:spLocks noGrp="1"/>
          </p:cNvSpPr>
          <p:nvPr>
            <p:ph idx="1"/>
          </p:nvPr>
        </p:nvSpPr>
        <p:spPr>
          <a:xfrm>
            <a:off x="677334" y="1389413"/>
            <a:ext cx="8596668" cy="4723201"/>
          </a:xfrm>
        </p:spPr>
        <p:txBody>
          <a:bodyPr>
            <a:normAutofit fontScale="92500" lnSpcReduction="10000"/>
          </a:bodyPr>
          <a:lstStyle/>
          <a:p>
            <a:pPr>
              <a:lnSpc>
                <a:spcPct val="200000"/>
              </a:lnSpc>
            </a:pPr>
            <a:r>
              <a:rPr lang="en-US" dirty="0" smtClean="0"/>
              <a:t>The firm develop ideas of product needs and its position in the market.</a:t>
            </a:r>
          </a:p>
          <a:p>
            <a:pPr>
              <a:lnSpc>
                <a:spcPct val="200000"/>
              </a:lnSpc>
            </a:pPr>
            <a:r>
              <a:rPr lang="en-US" dirty="0" smtClean="0"/>
              <a:t>Ensure a company is on the growth path and to sustain its revenues.</a:t>
            </a:r>
          </a:p>
          <a:p>
            <a:pPr>
              <a:lnSpc>
                <a:spcPct val="200000"/>
              </a:lnSpc>
            </a:pPr>
            <a:r>
              <a:rPr lang="en-US" dirty="0" smtClean="0"/>
              <a:t>PLC acts a forecasting tool.  Can be used to predict future of a product or it performance in the future.</a:t>
            </a:r>
          </a:p>
          <a:p>
            <a:pPr>
              <a:lnSpc>
                <a:spcPct val="200000"/>
              </a:lnSpc>
            </a:pPr>
            <a:r>
              <a:rPr lang="en-US" dirty="0" smtClean="0"/>
              <a:t>Aids in product promotion as the company is able to determine the most effective method of product promotion.</a:t>
            </a:r>
          </a:p>
          <a:p>
            <a:pPr>
              <a:lnSpc>
                <a:spcPct val="200000"/>
              </a:lnSpc>
            </a:pPr>
            <a:r>
              <a:rPr lang="en-US" dirty="0" smtClean="0"/>
              <a:t>Quality control- PLC </a:t>
            </a:r>
            <a:r>
              <a:rPr lang="en-US" dirty="0"/>
              <a:t>e</a:t>
            </a:r>
            <a:r>
              <a:rPr lang="en-US" dirty="0" smtClean="0"/>
              <a:t>nsures the final product as it is tracked along the way and changes are made along the way to maintain quality.</a:t>
            </a:r>
          </a:p>
          <a:p>
            <a:pPr>
              <a:lnSpc>
                <a:spcPct val="200000"/>
              </a:lnSpc>
            </a:pPr>
            <a:endParaRPr lang="en-US" dirty="0"/>
          </a:p>
        </p:txBody>
      </p:sp>
    </p:spTree>
    <p:extLst>
      <p:ext uri="{BB962C8B-B14F-4D97-AF65-F5344CB8AC3E}">
        <p14:creationId xmlns:p14="http://schemas.microsoft.com/office/powerpoint/2010/main" val="3947571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9813"/>
          </a:xfrm>
        </p:spPr>
        <p:txBody>
          <a:bodyPr>
            <a:normAutofit fontScale="90000"/>
          </a:bodyPr>
          <a:lstStyle/>
          <a:p>
            <a:pPr algn="ctr"/>
            <a:r>
              <a:rPr lang="en-US" dirty="0"/>
              <a:t>Significance of Product Life </a:t>
            </a:r>
            <a:r>
              <a:rPr lang="en-US" dirty="0" smtClean="0"/>
              <a:t>Cycle (cont.)</a:t>
            </a:r>
            <a:endParaRPr lang="en-US" dirty="0"/>
          </a:p>
        </p:txBody>
      </p:sp>
      <p:sp>
        <p:nvSpPr>
          <p:cNvPr id="3" name="Content Placeholder 2"/>
          <p:cNvSpPr>
            <a:spLocks noGrp="1"/>
          </p:cNvSpPr>
          <p:nvPr>
            <p:ph idx="1"/>
          </p:nvPr>
        </p:nvSpPr>
        <p:spPr>
          <a:xfrm>
            <a:off x="677334" y="1389413"/>
            <a:ext cx="8596668" cy="4723201"/>
          </a:xfrm>
        </p:spPr>
        <p:txBody>
          <a:bodyPr>
            <a:normAutofit fontScale="92500"/>
          </a:bodyPr>
          <a:lstStyle/>
          <a:p>
            <a:pPr>
              <a:lnSpc>
                <a:spcPct val="200000"/>
              </a:lnSpc>
            </a:pPr>
            <a:r>
              <a:rPr lang="en-US" dirty="0"/>
              <a:t>If the PLC is not monitored, the company is likely to Experience declining sales, low quality product, reduced tolerance to </a:t>
            </a:r>
            <a:r>
              <a:rPr lang="en-US" dirty="0" smtClean="0"/>
              <a:t>competition and it won’t be able to meet customer needs and would likely lead to loss of market share (Baker, 2016).</a:t>
            </a:r>
            <a:endParaRPr lang="en-US" dirty="0"/>
          </a:p>
          <a:p>
            <a:pPr>
              <a:lnSpc>
                <a:spcPct val="200000"/>
              </a:lnSpc>
            </a:pPr>
            <a:r>
              <a:rPr lang="en-US" dirty="0" smtClean="0"/>
              <a:t>For example, when Samsung Group introduced Galaxy note 8 in the market, The phone experienced challenges in its battery as it was overheating and cases of exploding were reported. Although customers who had bought the phone, we refunded, the company images was dented as customer lost confidence with the company.</a:t>
            </a:r>
          </a:p>
          <a:p>
            <a:pPr marL="0" indent="0">
              <a:lnSpc>
                <a:spcPct val="200000"/>
              </a:lnSpc>
              <a:buNone/>
            </a:pPr>
            <a:endParaRPr lang="en-US" dirty="0"/>
          </a:p>
        </p:txBody>
      </p:sp>
    </p:spTree>
    <p:extLst>
      <p:ext uri="{BB962C8B-B14F-4D97-AF65-F5344CB8AC3E}">
        <p14:creationId xmlns:p14="http://schemas.microsoft.com/office/powerpoint/2010/main" val="2030611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fontScale="90000"/>
          </a:bodyPr>
          <a:lstStyle/>
          <a:p>
            <a:pPr algn="ctr"/>
            <a:r>
              <a:rPr lang="en-US" dirty="0" smtClean="0"/>
              <a:t>How Samsung product is introduced to the market and presented to the customers</a:t>
            </a:r>
            <a:endParaRPr lang="en-US" dirty="0"/>
          </a:p>
        </p:txBody>
      </p:sp>
      <p:sp>
        <p:nvSpPr>
          <p:cNvPr id="3" name="Content Placeholder 2"/>
          <p:cNvSpPr>
            <a:spLocks noGrp="1"/>
          </p:cNvSpPr>
          <p:nvPr>
            <p:ph idx="1"/>
          </p:nvPr>
        </p:nvSpPr>
        <p:spPr>
          <a:xfrm>
            <a:off x="677334" y="1562100"/>
            <a:ext cx="8596668" cy="4550514"/>
          </a:xfrm>
        </p:spPr>
        <p:txBody>
          <a:bodyPr>
            <a:normAutofit lnSpcReduction="10000"/>
          </a:bodyPr>
          <a:lstStyle/>
          <a:p>
            <a:pPr marL="0" indent="0">
              <a:lnSpc>
                <a:spcPct val="200000"/>
              </a:lnSpc>
              <a:buNone/>
            </a:pPr>
            <a:r>
              <a:rPr lang="en-US" dirty="0" smtClean="0"/>
              <a:t>Samsung boast of robust technology in its devices. They have sparked innovation that has driven its customer looking for greater product in the future. Samsung carries out vigorous campaign on its new product to create brand awareness.</a:t>
            </a:r>
          </a:p>
          <a:p>
            <a:pPr marL="0" indent="0">
              <a:lnSpc>
                <a:spcPct val="200000"/>
              </a:lnSpc>
              <a:buNone/>
            </a:pPr>
            <a:r>
              <a:rPr lang="en-US" dirty="0" smtClean="0"/>
              <a:t>In addition, the company's marketing strategy is phenomenal as it incorporates all aspect of a vibrant marketing strategy. They include; marketing mix, marketing mix price strategy, competitive pricing, promotion, and customer service. All this aspects have helped Samsung become one of the tech companies globally.</a:t>
            </a:r>
            <a:endParaRPr lang="en-US" dirty="0"/>
          </a:p>
        </p:txBody>
      </p:sp>
    </p:spTree>
    <p:extLst>
      <p:ext uri="{BB962C8B-B14F-4D97-AF65-F5344CB8AC3E}">
        <p14:creationId xmlns:p14="http://schemas.microsoft.com/office/powerpoint/2010/main" val="4043097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Brand Equity</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Brand equity is the sum of your experiences with the company. It is neither a product or a service. It is of two types; positive (customer trust the brand and have positive opinion) and negative (Customer have a bad experience and the hold negative thoughts about the brand).</a:t>
            </a:r>
          </a:p>
          <a:p>
            <a:pPr marL="0" indent="0">
              <a:lnSpc>
                <a:spcPct val="200000"/>
              </a:lnSpc>
              <a:buNone/>
            </a:pPr>
            <a:r>
              <a:rPr lang="en-US" dirty="0" smtClean="0"/>
              <a:t>Brand equity can be used to improve the image of a product by 4 main ways; quality product and service, competitive analysis, consistent brand image, and good customer service (Listening to your customers).</a:t>
            </a:r>
          </a:p>
        </p:txBody>
      </p:sp>
    </p:spTree>
    <p:extLst>
      <p:ext uri="{BB962C8B-B14F-4D97-AF65-F5344CB8AC3E}">
        <p14:creationId xmlns:p14="http://schemas.microsoft.com/office/powerpoint/2010/main" val="3643483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PLC Stages</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There are four stages of product development</a:t>
            </a:r>
          </a:p>
          <a:p>
            <a:pPr>
              <a:lnSpc>
                <a:spcPct val="200000"/>
              </a:lnSpc>
              <a:buAutoNum type="arabicPeriod"/>
            </a:pPr>
            <a:r>
              <a:rPr lang="en-US" dirty="0" smtClean="0"/>
              <a:t>Introduction</a:t>
            </a:r>
          </a:p>
          <a:p>
            <a:pPr>
              <a:lnSpc>
                <a:spcPct val="200000"/>
              </a:lnSpc>
              <a:buAutoNum type="arabicPeriod"/>
            </a:pPr>
            <a:r>
              <a:rPr lang="en-US" dirty="0" smtClean="0"/>
              <a:t>Growth</a:t>
            </a:r>
          </a:p>
          <a:p>
            <a:pPr>
              <a:lnSpc>
                <a:spcPct val="200000"/>
              </a:lnSpc>
              <a:buAutoNum type="arabicPeriod"/>
            </a:pPr>
            <a:r>
              <a:rPr lang="en-US" dirty="0" smtClean="0"/>
              <a:t>Maturity</a:t>
            </a:r>
          </a:p>
          <a:p>
            <a:pPr>
              <a:lnSpc>
                <a:spcPct val="200000"/>
              </a:lnSpc>
              <a:buAutoNum type="arabicPeriod"/>
            </a:pPr>
            <a:r>
              <a:rPr lang="en-US" dirty="0" smtClean="0"/>
              <a:t>Decline</a:t>
            </a:r>
          </a:p>
          <a:p>
            <a:pPr>
              <a:lnSpc>
                <a:spcPct val="200000"/>
              </a:lnSpc>
              <a:buAutoNum type="arabicPeriod"/>
            </a:pP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121" y="2272082"/>
            <a:ext cx="7045779" cy="2702491"/>
          </a:xfrm>
          <a:prstGeom prst="rect">
            <a:avLst/>
          </a:prstGeom>
        </p:spPr>
      </p:pic>
    </p:spTree>
    <p:extLst>
      <p:ext uri="{BB962C8B-B14F-4D97-AF65-F5344CB8AC3E}">
        <p14:creationId xmlns:p14="http://schemas.microsoft.com/office/powerpoint/2010/main" val="3996401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Introduction Stage</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This is the initial stage of product development. The main goal is to create awareness about the product. It is characterized by low profit, high operating cost, Low sales, little or no competition, and prices are low.</a:t>
            </a:r>
          </a:p>
          <a:p>
            <a:pPr marL="0" indent="0">
              <a:lnSpc>
                <a:spcPct val="200000"/>
              </a:lnSpc>
              <a:buNone/>
            </a:pPr>
            <a:r>
              <a:rPr lang="en-US" dirty="0" smtClean="0"/>
              <a:t>In the introduction stage of Samsung Note series, the company carried vigorous brand awareness, experienced low sales, and high cost of operation.</a:t>
            </a:r>
          </a:p>
        </p:txBody>
      </p:sp>
    </p:spTree>
    <p:extLst>
      <p:ext uri="{BB962C8B-B14F-4D97-AF65-F5344CB8AC3E}">
        <p14:creationId xmlns:p14="http://schemas.microsoft.com/office/powerpoint/2010/main" val="2665317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Growth Stage</a:t>
            </a:r>
            <a:endParaRPr lang="en-US" dirty="0"/>
          </a:p>
        </p:txBody>
      </p:sp>
      <p:sp>
        <p:nvSpPr>
          <p:cNvPr id="3" name="Content Placeholder 2"/>
          <p:cNvSpPr>
            <a:spLocks noGrp="1"/>
          </p:cNvSpPr>
          <p:nvPr>
            <p:ph idx="1"/>
          </p:nvPr>
        </p:nvSpPr>
        <p:spPr>
          <a:xfrm>
            <a:off x="677334" y="1562100"/>
            <a:ext cx="8596668" cy="4550514"/>
          </a:xfrm>
        </p:spPr>
        <p:txBody>
          <a:bodyPr>
            <a:normAutofit lnSpcReduction="10000"/>
          </a:bodyPr>
          <a:lstStyle/>
          <a:p>
            <a:pPr marL="0" indent="0">
              <a:lnSpc>
                <a:spcPct val="200000"/>
              </a:lnSpc>
              <a:buNone/>
            </a:pPr>
            <a:r>
              <a:rPr lang="en-US" dirty="0" smtClean="0"/>
              <a:t>This is the second stage of product development. Here, the product is at peak. The sales are high due to increased customer demand resulting from the vigorous marketing campaign. The company here is to maintain the customer loyalty to the product by continually improving the quality of the product (Toni, 2017). </a:t>
            </a:r>
          </a:p>
          <a:p>
            <a:pPr marL="0" indent="0">
              <a:lnSpc>
                <a:spcPct val="200000"/>
              </a:lnSpc>
              <a:buNone/>
            </a:pPr>
            <a:r>
              <a:rPr lang="en-US" dirty="0" smtClean="0"/>
              <a:t>Samsung has consistently continued to offer quality product in the market that remain competitive. It releases new product every year to match this need.</a:t>
            </a:r>
          </a:p>
          <a:p>
            <a:pPr marL="0" indent="0">
              <a:lnSpc>
                <a:spcPct val="200000"/>
              </a:lnSpc>
              <a:buNone/>
            </a:pPr>
            <a:r>
              <a:rPr lang="en-US" dirty="0" smtClean="0"/>
              <a:t>Therefore, this stage is characterized by High demand, increased sales, increased revenue, competition arises.</a:t>
            </a:r>
          </a:p>
        </p:txBody>
      </p:sp>
    </p:spTree>
    <p:extLst>
      <p:ext uri="{BB962C8B-B14F-4D97-AF65-F5344CB8AC3E}">
        <p14:creationId xmlns:p14="http://schemas.microsoft.com/office/powerpoint/2010/main" val="937648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Maturity Stage</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At this stage, the customers are fully aware of the product. There is decreased sales due to increased competition. The company needs to develop a strategy to counter the competition.</a:t>
            </a:r>
          </a:p>
          <a:p>
            <a:pPr marL="0" indent="0">
              <a:lnSpc>
                <a:spcPct val="200000"/>
              </a:lnSpc>
              <a:buNone/>
            </a:pPr>
            <a:r>
              <a:rPr lang="en-US" dirty="0" smtClean="0"/>
              <a:t>Characteristic: high level of competition, Customers are fully aware of product, high market share, high profits, and high prices.</a:t>
            </a:r>
          </a:p>
        </p:txBody>
      </p:sp>
    </p:spTree>
    <p:extLst>
      <p:ext uri="{BB962C8B-B14F-4D97-AF65-F5344CB8AC3E}">
        <p14:creationId xmlns:p14="http://schemas.microsoft.com/office/powerpoint/2010/main" val="2216071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Decline Stage</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It is the last stage and there is decreased sales due to change in customer preference, changes in technology, poor customer service, and low quality product.</a:t>
            </a:r>
          </a:p>
          <a:p>
            <a:pPr marL="0" indent="0">
              <a:lnSpc>
                <a:spcPct val="200000"/>
              </a:lnSpc>
              <a:buNone/>
            </a:pPr>
            <a:r>
              <a:rPr lang="en-US" dirty="0" smtClean="0"/>
              <a:t>The company experiences low sale, low revenue, and high competition.</a:t>
            </a:r>
          </a:p>
        </p:txBody>
      </p:sp>
    </p:spTree>
    <p:extLst>
      <p:ext uri="{BB962C8B-B14F-4D97-AF65-F5344CB8AC3E}">
        <p14:creationId xmlns:p14="http://schemas.microsoft.com/office/powerpoint/2010/main" val="4233328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2500"/>
          </a:xfrm>
        </p:spPr>
        <p:txBody>
          <a:bodyPr>
            <a:normAutofit/>
          </a:bodyPr>
          <a:lstStyle/>
          <a:p>
            <a:pPr algn="ctr"/>
            <a:r>
              <a:rPr lang="en-US" dirty="0" smtClean="0"/>
              <a:t>References</a:t>
            </a:r>
            <a:endParaRPr lang="en-US" dirty="0"/>
          </a:p>
        </p:txBody>
      </p:sp>
      <p:sp>
        <p:nvSpPr>
          <p:cNvPr id="3" name="Content Placeholder 2"/>
          <p:cNvSpPr>
            <a:spLocks noGrp="1"/>
          </p:cNvSpPr>
          <p:nvPr>
            <p:ph idx="1"/>
          </p:nvPr>
        </p:nvSpPr>
        <p:spPr>
          <a:xfrm>
            <a:off x="677334" y="1562100"/>
            <a:ext cx="8596668" cy="4550514"/>
          </a:xfrm>
        </p:spPr>
        <p:txBody>
          <a:bodyPr>
            <a:normAutofit/>
          </a:bodyPr>
          <a:lstStyle/>
          <a:p>
            <a:pPr marL="0" indent="0">
              <a:lnSpc>
                <a:spcPct val="200000"/>
              </a:lnSpc>
              <a:buNone/>
            </a:pPr>
            <a:r>
              <a:rPr lang="en-US" dirty="0" smtClean="0"/>
              <a:t>Baker</a:t>
            </a:r>
            <a:r>
              <a:rPr lang="en-US" dirty="0"/>
              <a:t>, M. J., &amp; Hart, S. (2016). The Marketing Book. </a:t>
            </a:r>
            <a:r>
              <a:rPr lang="en-US" dirty="0" err="1" smtClean="0"/>
              <a:t>Routledge</a:t>
            </a:r>
            <a:r>
              <a:rPr lang="en-US" dirty="0" smtClean="0"/>
              <a:t>.</a:t>
            </a:r>
          </a:p>
          <a:p>
            <a:pPr marL="0" indent="0">
              <a:lnSpc>
                <a:spcPct val="200000"/>
              </a:lnSpc>
              <a:buNone/>
            </a:pPr>
            <a:r>
              <a:rPr lang="en-US" dirty="0" err="1"/>
              <a:t>Saaksvuori</a:t>
            </a:r>
            <a:r>
              <a:rPr lang="en-US" dirty="0"/>
              <a:t>, A., &amp; </a:t>
            </a:r>
            <a:r>
              <a:rPr lang="en-US" dirty="0" err="1"/>
              <a:t>Immonen</a:t>
            </a:r>
            <a:r>
              <a:rPr lang="en-US" dirty="0"/>
              <a:t>, A. (2008). </a:t>
            </a:r>
            <a:r>
              <a:rPr lang="en-US" i="1" dirty="0"/>
              <a:t>Product Lifecycle Management</a:t>
            </a:r>
            <a:r>
              <a:rPr lang="en-US" dirty="0"/>
              <a:t>. Berlin, Germany: Springer Science &amp; Business Media.</a:t>
            </a:r>
          </a:p>
          <a:p>
            <a:pPr marL="0" indent="0">
              <a:lnSpc>
                <a:spcPct val="200000"/>
              </a:lnSpc>
              <a:buNone/>
            </a:pPr>
            <a:r>
              <a:rPr lang="en-US" dirty="0"/>
              <a:t>Toni, D. D., Milan, G. S., </a:t>
            </a:r>
            <a:r>
              <a:rPr lang="en-US" dirty="0" err="1"/>
              <a:t>Saciloto</a:t>
            </a:r>
            <a:r>
              <a:rPr lang="en-US" dirty="0"/>
              <a:t>, E. B., &amp; </a:t>
            </a:r>
            <a:r>
              <a:rPr lang="en-US" dirty="0" err="1"/>
              <a:t>Larentis</a:t>
            </a:r>
            <a:r>
              <a:rPr lang="en-US" dirty="0"/>
              <a:t>, F. (2017). Pricing</a:t>
            </a:r>
          </a:p>
          <a:p>
            <a:pPr marL="0" indent="0">
              <a:lnSpc>
                <a:spcPct val="200000"/>
              </a:lnSpc>
              <a:buNone/>
            </a:pPr>
            <a:r>
              <a:rPr lang="en-US" dirty="0"/>
              <a:t>strategies and levels and their impact on corporate profitability.</a:t>
            </a:r>
          </a:p>
          <a:p>
            <a:pPr marL="0" indent="0">
              <a:lnSpc>
                <a:spcPct val="200000"/>
              </a:lnSpc>
              <a:buNone/>
            </a:pPr>
            <a:r>
              <a:rPr lang="en-US" dirty="0"/>
              <a:t>Management Review.</a:t>
            </a:r>
            <a:endParaRPr lang="en-US" dirty="0" smtClean="0"/>
          </a:p>
        </p:txBody>
      </p:sp>
    </p:spTree>
    <p:extLst>
      <p:ext uri="{BB962C8B-B14F-4D97-AF65-F5344CB8AC3E}">
        <p14:creationId xmlns:p14="http://schemas.microsoft.com/office/powerpoint/2010/main" val="12906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193</TotalTime>
  <Words>1938</Words>
  <Application>Microsoft Office PowerPoint</Application>
  <PresentationFormat>Widescreen</PresentationFormat>
  <Paragraphs>106</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Trebuchet MS</vt:lpstr>
      <vt:lpstr>Wingdings 3</vt:lpstr>
      <vt:lpstr>Facet</vt:lpstr>
      <vt:lpstr>Product Life Cycle</vt:lpstr>
      <vt:lpstr>Introduction</vt:lpstr>
      <vt:lpstr>Goals of the Study</vt:lpstr>
      <vt:lpstr>Concept of Product Life Cycle</vt:lpstr>
      <vt:lpstr>Significance of Product Life Cycle</vt:lpstr>
      <vt:lpstr>Significance of Product Life Cycle (cont.)</vt:lpstr>
      <vt:lpstr>How Samsung product is introduced to the market and presented to the customers</vt:lpstr>
      <vt:lpstr>Brand Equity</vt:lpstr>
      <vt:lpstr>PLC Stages</vt:lpstr>
      <vt:lpstr>Introduction Stage</vt:lpstr>
      <vt:lpstr>Growth Stage</vt:lpstr>
      <vt:lpstr>Maturity Stage</vt:lpstr>
      <vt:lpstr>Decline Stage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22</cp:revision>
  <dcterms:created xsi:type="dcterms:W3CDTF">2019-09-02T15:48:15Z</dcterms:created>
  <dcterms:modified xsi:type="dcterms:W3CDTF">2019-09-03T02:19:53Z</dcterms:modified>
</cp:coreProperties>
</file>